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9"/>
  </p:notesMasterIdLst>
  <p:sldIdLst>
    <p:sldId id="256" r:id="rId2"/>
    <p:sldId id="259" r:id="rId3"/>
    <p:sldId id="258" r:id="rId4"/>
    <p:sldId id="298" r:id="rId5"/>
    <p:sldId id="300" r:id="rId6"/>
    <p:sldId id="299" r:id="rId7"/>
    <p:sldId id="302" r:id="rId8"/>
    <p:sldId id="303" r:id="rId9"/>
    <p:sldId id="260" r:id="rId10"/>
    <p:sldId id="261" r:id="rId11"/>
    <p:sldId id="301" r:id="rId12"/>
    <p:sldId id="262" r:id="rId13"/>
    <p:sldId id="263" r:id="rId14"/>
    <p:sldId id="264" r:id="rId15"/>
    <p:sldId id="265" r:id="rId16"/>
    <p:sldId id="268" r:id="rId17"/>
    <p:sldId id="257" r:id="rId18"/>
    <p:sldId id="267" r:id="rId19"/>
    <p:sldId id="269" r:id="rId20"/>
    <p:sldId id="270" r:id="rId21"/>
    <p:sldId id="272" r:id="rId22"/>
    <p:sldId id="271" r:id="rId23"/>
    <p:sldId id="273" r:id="rId24"/>
    <p:sldId id="274" r:id="rId25"/>
    <p:sldId id="275" r:id="rId26"/>
    <p:sldId id="278" r:id="rId27"/>
    <p:sldId id="279" r:id="rId28"/>
    <p:sldId id="280" r:id="rId29"/>
    <p:sldId id="281" r:id="rId30"/>
    <p:sldId id="282" r:id="rId31"/>
    <p:sldId id="276" r:id="rId32"/>
    <p:sldId id="283" r:id="rId33"/>
    <p:sldId id="284" r:id="rId34"/>
    <p:sldId id="287" r:id="rId35"/>
    <p:sldId id="286" r:id="rId36"/>
    <p:sldId id="288" r:id="rId37"/>
    <p:sldId id="285" r:id="rId38"/>
    <p:sldId id="289" r:id="rId39"/>
    <p:sldId id="290" r:id="rId40"/>
    <p:sldId id="291" r:id="rId41"/>
    <p:sldId id="292" r:id="rId42"/>
    <p:sldId id="277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10" autoAdjust="0"/>
  </p:normalViewPr>
  <p:slideViewPr>
    <p:cSldViewPr>
      <p:cViewPr varScale="1">
        <p:scale>
          <a:sx n="70" d="100"/>
          <a:sy n="70" d="100"/>
        </p:scale>
        <p:origin x="-19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0F9E-AC78-46F9-A83E-1C7EC6A12119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B575-5B40-4846-B266-0D89970D8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1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We all know there are tremendous bulks</a:t>
            </a:r>
            <a:r>
              <a:rPr lang="en-US" baseline="0" dirty="0" smtClean="0"/>
              <a:t> of useful information hidden in the big data.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We’ve been developing all kinds of techniques trying to grab the gold.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But we are missing something important: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The gold in data comes from the 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Mean=0.5</a:t>
            </a:r>
            <a:r>
              <a:rPr lang="en-US" baseline="0" dirty="0" smtClean="0"/>
              <a:t> is the turning point of better market size;(from fig (a))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MC converges quickly according to the size;(from fig (c))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distribution, most investors are unreliable, the market tends to be small. (from fig(d))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Complexity analysis holds, O(</a:t>
            </a:r>
            <a:r>
              <a:rPr lang="en-US" dirty="0" err="1" smtClean="0"/>
              <a:t>nlogn</a:t>
            </a:r>
            <a:r>
              <a:rPr lang="en-US" dirty="0" smtClean="0"/>
              <a:t>)for red line,</a:t>
            </a:r>
            <a:r>
              <a:rPr lang="en-US" baseline="0" dirty="0" smtClean="0"/>
              <a:t> O(n) for blue, O(1) for black(axis); (from fig 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Approximate algorithms performs to the expectation on efficiency; from fig e to fig h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Approximate algorithms performs to the expectation on effectiveness, the gap between red and black shows the approximate ratio; from fig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to fig l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7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lower</a:t>
            </a:r>
            <a:r>
              <a:rPr lang="en-US" baseline="0" dirty="0" smtClean="0"/>
              <a:t> bound must satisfy the condition in Theorem 2; (the dotted line in fig b is thus invalid)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EMP can find satisfactory markets;(fig c and 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0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majority of the most precious information, i.e. the gold, cannot be easily found in data solely.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Human, instead of data, is now being considered as the unexploited source of information, knowledge, or simply “wisdom”.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Human is both the processor and the data source.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3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We need a tool, or at least a framework to gauge,</a:t>
            </a:r>
            <a:r>
              <a:rPr lang="en-US" baseline="0" dirty="0" smtClean="0"/>
              <a:t> form and manage the wisdom within the human.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We need a tool, or at least a framework to gauge,</a:t>
            </a:r>
            <a:r>
              <a:rPr lang="en-US" baseline="0" dirty="0" smtClean="0"/>
              <a:t> form and manage the wisdom within the human.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0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So we</a:t>
            </a:r>
            <a:r>
              <a:rPr lang="en-US" baseline="0" dirty="0" smtClean="0"/>
              <a:t> propose to use the market to organize online social users, who serve as investors;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Mainly we have three</a:t>
            </a:r>
            <a:r>
              <a:rPr lang="en-US" baseline="0" dirty="0" smtClean="0"/>
              <a:t> sub steps to build up a WiseMarket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For each block, we propose both exact and approximation algorithms as practical tradeoff for different users.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The approximate Calculation is built based on a pair of lower and upper bounds of the expected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B575-5B40-4846-B266-0D89970D89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245153-AFA8-4018-93FC-475BED7383F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BFC272-F439-49D0-B098-21BA7175EF6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4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160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4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4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4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4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1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4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WiseMarket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New Paradigm for Managing Wisdom of Online Social Users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917"/>
            <a:ext cx="626894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8396" y="577871"/>
            <a:ext cx="630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Caleb Chen CAO, Yongxin TONG, Lei CHEN, H.V. Jagadish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Hong Kong University of Science and Technology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University of Michigan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076" name="Picture 4" descr="http://research.physics.lsa.umich.edu/Li-Lab/michiga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0834"/>
            <a:ext cx="1102976" cy="8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550437"/>
            <a:ext cx="5715000" cy="1862567"/>
          </a:xfrm>
        </p:spPr>
        <p:txBody>
          <a:bodyPr>
            <a:normAutofit/>
          </a:bodyPr>
          <a:lstStyle/>
          <a:p>
            <a:r>
              <a:rPr lang="en-US" dirty="0" smtClean="0"/>
              <a:t>Erroneous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“To err is human</a:t>
            </a:r>
            <a:r>
              <a:rPr lang="en-US" dirty="0" smtClean="0"/>
              <a:t>”</a:t>
            </a:r>
          </a:p>
          <a:p>
            <a:pPr marL="274320" lvl="1" indent="0" algn="r">
              <a:buNone/>
            </a:pPr>
            <a:r>
              <a:rPr lang="en-US" dirty="0" smtClean="0"/>
              <a:t>—</a:t>
            </a:r>
            <a:r>
              <a:rPr lang="en-US" dirty="0"/>
              <a:t>Marcus Tullius Cicero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pic>
        <p:nvPicPr>
          <p:cNvPr id="5122" name="Picture 2" descr="http://upload.wikimedia.org/wikipedia/commons/2/23/CiceroB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5129"/>
            <a:ext cx="138858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uim.co.uk/sys-images/Admin/BkFill/Default_image_group/2011/4/19/1303213280692/William-Shakespeare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97" y="4414690"/>
            <a:ext cx="2286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075583"/>
            <a:ext cx="56388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6F6F74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srgbClr val="FFFFFF"/>
                </a:solidFill>
              </a:rPr>
              <a:t>Greedy</a:t>
            </a:r>
          </a:p>
          <a:p>
            <a:pPr marL="274320" lvl="1">
              <a:spcBef>
                <a:spcPts val="500"/>
              </a:spcBef>
              <a:buClr>
                <a:srgbClr val="A7B789"/>
              </a:buClr>
              <a:buSzPct val="76000"/>
            </a:pPr>
            <a:r>
              <a:rPr lang="en-US" sz="2400" dirty="0">
                <a:solidFill>
                  <a:srgbClr val="E3DCCF"/>
                </a:solidFill>
              </a:rPr>
              <a:t>“…my more-having would be a sauce to make me hunger more”</a:t>
            </a:r>
          </a:p>
          <a:p>
            <a:pPr marL="274320" lvl="1" algn="r">
              <a:spcBef>
                <a:spcPts val="500"/>
              </a:spcBef>
              <a:buClr>
                <a:srgbClr val="A7B789"/>
              </a:buClr>
              <a:buSzPct val="76000"/>
            </a:pPr>
            <a:r>
              <a:rPr lang="en-US" sz="2400" dirty="0">
                <a:solidFill>
                  <a:srgbClr val="E3DCCF"/>
                </a:solidFill>
              </a:rPr>
              <a:t>—Macbeth act 4, sc. 3, Shakespeare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8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022443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Tony, did you finish it?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Yep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Cool! I know I can trust the </a:t>
            </a:r>
            <a:r>
              <a:rPr lang="en-US" sz="2800" b="1" dirty="0" smtClean="0">
                <a:solidFill>
                  <a:srgbClr val="00B050"/>
                </a:solidFill>
              </a:rPr>
              <a:t>entire collection </a:t>
            </a:r>
            <a:r>
              <a:rPr lang="en-US" sz="2800" dirty="0" smtClean="0"/>
              <a:t>on you!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Ohhh</a:t>
            </a:r>
            <a:r>
              <a:rPr lang="en-US" sz="2800" dirty="0" smtClean="0"/>
              <a:t>…, we really need a </a:t>
            </a:r>
            <a:r>
              <a:rPr lang="en-US" sz="2800" b="1" dirty="0" smtClean="0">
                <a:solidFill>
                  <a:srgbClr val="00B050"/>
                </a:solidFill>
              </a:rPr>
              <a:t>CS</a:t>
            </a:r>
            <a:r>
              <a:rPr lang="en-US" sz="2800" dirty="0" smtClean="0"/>
              <a:t> expert, </a:t>
            </a:r>
            <a:r>
              <a:rPr lang="en-US" sz="2800" b="1" dirty="0" smtClean="0">
                <a:solidFill>
                  <a:srgbClr val="FFC000"/>
                </a:solidFill>
              </a:rPr>
              <a:t>C</a:t>
            </a:r>
            <a:r>
              <a:rPr lang="en-US" sz="2800" dirty="0" smtClean="0"/>
              <a:t>rowd</a:t>
            </a: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r>
              <a:rPr lang="en-US" sz="2800" dirty="0" smtClean="0"/>
              <a:t>ourcing, not just </a:t>
            </a:r>
            <a:r>
              <a:rPr lang="en-US" sz="2800" b="1" dirty="0" smtClean="0"/>
              <a:t>C</a:t>
            </a:r>
            <a:r>
              <a:rPr lang="en-US" sz="2800" dirty="0" smtClean="0"/>
              <a:t>omputer </a:t>
            </a:r>
            <a:r>
              <a:rPr lang="en-US" sz="2800" b="1" dirty="0" smtClean="0"/>
              <a:t>S</a:t>
            </a:r>
            <a:r>
              <a:rPr lang="en-US" sz="2800" dirty="0" smtClean="0"/>
              <a:t>cience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03243"/>
          </a:xfrm>
        </p:spPr>
        <p:txBody>
          <a:bodyPr/>
          <a:lstStyle/>
          <a:p>
            <a:r>
              <a:rPr lang="en-US" dirty="0" smtClean="0"/>
              <a:t>During the Big Data Era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87021"/>
            <a:ext cx="320679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In general, humans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perform correctly </a:t>
            </a:r>
            <a:r>
              <a:rPr lang="en-US" sz="3200" dirty="0" smtClean="0">
                <a:solidFill>
                  <a:srgbClr val="00B050"/>
                </a:solidFill>
              </a:rPr>
              <a:t>according to a probability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and they(we) want to </a:t>
            </a:r>
            <a:r>
              <a:rPr lang="en-US" sz="3200" dirty="0" smtClean="0">
                <a:solidFill>
                  <a:srgbClr val="00B050"/>
                </a:solidFill>
              </a:rPr>
              <a:t>maximize their income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So how should we manage?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B050"/>
                </a:solidFill>
              </a:rPr>
              <a:t>A Market.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2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are </a:t>
            </a:r>
            <a:r>
              <a:rPr lang="en-US" dirty="0" smtClean="0">
                <a:solidFill>
                  <a:srgbClr val="00B050"/>
                </a:solidFill>
              </a:rPr>
              <a:t>investors</a:t>
            </a:r>
          </a:p>
          <a:p>
            <a:pPr lvl="1"/>
            <a:r>
              <a:rPr lang="en-US" dirty="0" smtClean="0"/>
              <a:t>They have (partial)information</a:t>
            </a:r>
          </a:p>
          <a:p>
            <a:pPr lvl="1"/>
            <a:r>
              <a:rPr lang="en-US" dirty="0" smtClean="0"/>
              <a:t>They invest to maximize income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market</a:t>
            </a:r>
            <a:r>
              <a:rPr lang="en-US" dirty="0" smtClean="0"/>
              <a:t> consists of investors</a:t>
            </a:r>
          </a:p>
          <a:p>
            <a:pPr lvl="1"/>
            <a:r>
              <a:rPr lang="en-US" dirty="0" smtClean="0"/>
              <a:t>Some of them win</a:t>
            </a:r>
          </a:p>
          <a:p>
            <a:pPr lvl="1"/>
            <a:r>
              <a:rPr lang="en-US" dirty="0" smtClean="0"/>
              <a:t>Some of them lose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market</a:t>
            </a:r>
            <a:r>
              <a:rPr lang="en-US" dirty="0" smtClean="0"/>
              <a:t> can</a:t>
            </a:r>
          </a:p>
          <a:p>
            <a:pPr lvl="1"/>
            <a:r>
              <a:rPr lang="en-US" dirty="0" smtClean="0"/>
              <a:t>Make Decisions/Show Preference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smtClean="0">
                <a:solidFill>
                  <a:srgbClr val="FFFF00"/>
                </a:solidFill>
              </a:rPr>
              <a:t>Majority Voting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economicnoise.com/wp-content/uploads/2013/03/inv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974179" cy="20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enseoncents.com/wp-content/uploads/2010/02/Weekly-Market-Review2-300x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79" y="38862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WiseMarket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Only </a:t>
            </a:r>
            <a:r>
              <a:rPr lang="en-US" sz="3600" b="1" dirty="0" smtClean="0">
                <a:solidFill>
                  <a:srgbClr val="00B050"/>
                </a:solidFill>
              </a:rPr>
              <a:t>winning</a:t>
            </a:r>
            <a:r>
              <a:rPr lang="en-US" sz="3600" b="1" dirty="0" smtClean="0"/>
              <a:t> investors get </a:t>
            </a:r>
            <a:r>
              <a:rPr lang="en-US" sz="3600" b="1" dirty="0" smtClean="0">
                <a:solidFill>
                  <a:srgbClr val="FFC000"/>
                </a:solidFill>
              </a:rPr>
              <a:t>rewards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WiseMarket?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Worriers in crowdsourcing, human computation services</a:t>
            </a:r>
          </a:p>
          <a:p>
            <a:pPr lvl="1"/>
            <a:r>
              <a:rPr lang="en-US" dirty="0" smtClean="0"/>
              <a:t>Low Answers Quality</a:t>
            </a:r>
          </a:p>
          <a:p>
            <a:pPr lvl="1"/>
            <a:r>
              <a:rPr lang="en-US" dirty="0" smtClean="0"/>
              <a:t>Spam Workers</a:t>
            </a:r>
          </a:p>
          <a:p>
            <a:pPr lvl="1"/>
            <a:r>
              <a:rPr lang="en-US" dirty="0" smtClean="0"/>
              <a:t>Otiose Expenditure</a:t>
            </a:r>
          </a:p>
          <a:p>
            <a:endParaRPr lang="en-US" dirty="0" smtClean="0"/>
          </a:p>
          <a:p>
            <a:r>
              <a:rPr lang="en-US" dirty="0" smtClean="0"/>
              <a:t>Drawbacks in survey samplings, online review aggregation</a:t>
            </a:r>
          </a:p>
          <a:p>
            <a:pPr lvl="1"/>
            <a:r>
              <a:rPr lang="en-US" dirty="0" smtClean="0"/>
              <a:t>Vulnerable Quality Guarantee</a:t>
            </a:r>
          </a:p>
          <a:p>
            <a:pPr lvl="1"/>
            <a:r>
              <a:rPr lang="en-US" dirty="0" smtClean="0"/>
              <a:t>Uncontrolled Demographic</a:t>
            </a:r>
          </a:p>
          <a:p>
            <a:pPr lvl="1"/>
            <a:endParaRPr lang="en-US" dirty="0"/>
          </a:p>
          <a:p>
            <a:r>
              <a:rPr lang="en-US" dirty="0" smtClean="0"/>
              <a:t>So </a:t>
            </a:r>
            <a:r>
              <a:rPr lang="en-US" dirty="0"/>
              <a:t>How Does it Run?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Run?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08472" y="1354723"/>
            <a:ext cx="5984473" cy="3911735"/>
            <a:chOff x="-33083078" y="-15587080"/>
            <a:chExt cx="42915872" cy="39526210"/>
          </a:xfrm>
        </p:grpSpPr>
        <p:grpSp>
          <p:nvGrpSpPr>
            <p:cNvPr id="6" name="Group 5"/>
            <p:cNvGrpSpPr/>
            <p:nvPr/>
          </p:nvGrpSpPr>
          <p:grpSpPr>
            <a:xfrm>
              <a:off x="-33083078" y="-15587080"/>
              <a:ext cx="42915872" cy="39526210"/>
              <a:chOff x="-33383220" y="-14877857"/>
              <a:chExt cx="42915872" cy="39526210"/>
            </a:xfrm>
          </p:grpSpPr>
          <p:sp>
            <p:nvSpPr>
              <p:cNvPr id="17" name="Can 16"/>
              <p:cNvSpPr/>
              <p:nvPr/>
            </p:nvSpPr>
            <p:spPr>
              <a:xfrm>
                <a:off x="-29961983" y="6858000"/>
                <a:ext cx="16459485" cy="45339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 err="1" smtClean="0">
                    <a:solidFill>
                      <a:schemeClr val="tx1"/>
                    </a:solidFill>
                  </a:rPr>
                  <a:t>MConf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Calculator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-32153632" y="2571606"/>
                <a:ext cx="41297632" cy="30670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Wise Market Builder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an 18"/>
              <p:cNvSpPr/>
              <p:nvPr/>
            </p:nvSpPr>
            <p:spPr>
              <a:xfrm>
                <a:off x="-11200912" y="6832176"/>
                <a:ext cx="16459485" cy="45339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 err="1" smtClean="0">
                    <a:solidFill>
                      <a:schemeClr val="tx1"/>
                    </a:solidFill>
                  </a:rPr>
                  <a:t>Mcost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Calculator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-32311208" y="-14877857"/>
                <a:ext cx="41455208" cy="30861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Confidence’s Estimator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6200000">
                <a:off x="-467143" y="-13343511"/>
                <a:ext cx="2621278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5400000">
                <a:off x="-7850061" y="-13242641"/>
                <a:ext cx="2518216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5400000">
                <a:off x="-16203008" y="-13090241"/>
                <a:ext cx="2213416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6200000">
                <a:off x="-24838117" y="-13291978"/>
                <a:ext cx="2518216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6200000">
                <a:off x="-369282" y="-2166503"/>
                <a:ext cx="2425557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5400000">
                <a:off x="-7067364" y="-1775615"/>
                <a:ext cx="2061017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5400000">
                <a:off x="-16199642" y="-1831834"/>
                <a:ext cx="2213416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8" name="Right Arrow 27"/>
              <p:cNvSpPr/>
              <p:nvPr/>
            </p:nvSpPr>
            <p:spPr>
              <a:xfrm rot="16200000">
                <a:off x="-24527229" y="-2098534"/>
                <a:ext cx="2289619" cy="5983861"/>
              </a:xfrm>
              <a:prstGeom prst="rightArrow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9" name="Cloud 28"/>
              <p:cNvSpPr/>
              <p:nvPr/>
            </p:nvSpPr>
            <p:spPr>
              <a:xfrm>
                <a:off x="-33352740" y="-8983985"/>
                <a:ext cx="42496740" cy="9169792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-26570940" y="-7284725"/>
                <a:ext cx="2209800" cy="172798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-5408937" y="-4399089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-1841025" y="-3305917"/>
                <a:ext cx="2209800" cy="172798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-20482275" y="-6707363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-4944359" y="-7766559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28237816" y="-3572608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-17302734" y="-2768987"/>
                <a:ext cx="2209800" cy="172798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-167955" y="-7365621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14019085" y="-3948923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-14138988" y="-6979929"/>
                <a:ext cx="2209800" cy="172798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8400868" y="-6979930"/>
                <a:ext cx="2209800" cy="172798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17490344" y="-5440686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-9917014" y="-3948924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012693" y="-5637636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-22253954" y="-3948923"/>
                <a:ext cx="2209800" cy="17279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4046252" y="16428082"/>
                <a:ext cx="5486400" cy="8130859"/>
                <a:chOff x="10363200" y="13712016"/>
                <a:chExt cx="5486400" cy="8130859"/>
              </a:xfrm>
            </p:grpSpPr>
            <p:pic>
              <p:nvPicPr>
                <p:cNvPr id="62" name="Picture 15" descr="D:\Dropbox\Cache\1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1393" y="13712016"/>
                  <a:ext cx="2401569" cy="48388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10363200" y="18690198"/>
                  <a:ext cx="5486400" cy="3152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Task 1</a:t>
                  </a:r>
                  <a:endParaRPr lang="en-US" sz="1600" dirty="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-3719036" y="16572620"/>
                <a:ext cx="5486400" cy="8075733"/>
                <a:chOff x="811338" y="16394132"/>
                <a:chExt cx="5486400" cy="8075733"/>
              </a:xfrm>
            </p:grpSpPr>
            <p:pic>
              <p:nvPicPr>
                <p:cNvPr id="60" name="Picture 14" descr="D:\Dropbox\Cache\2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5663" y="16394132"/>
                  <a:ext cx="4857750" cy="46942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811338" y="21317187"/>
                  <a:ext cx="5486400" cy="3152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Task 6</a:t>
                  </a:r>
                  <a:endParaRPr lang="en-US" sz="1600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-11408470" y="16066901"/>
                <a:ext cx="6454913" cy="8361521"/>
                <a:chOff x="-9125638" y="17208607"/>
                <a:chExt cx="6454913" cy="8361521"/>
              </a:xfrm>
            </p:grpSpPr>
            <p:pic>
              <p:nvPicPr>
                <p:cNvPr id="58" name="Picture 17" descr="D:\Dropbox\Cache\3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125638" y="17208607"/>
                  <a:ext cx="5192712" cy="52052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-8157124" y="22417451"/>
                  <a:ext cx="5486399" cy="3152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Task 3</a:t>
                  </a:r>
                  <a:endParaRPr lang="en-US" sz="1600" dirty="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-18665952" y="16429925"/>
                <a:ext cx="5486400" cy="7994875"/>
                <a:chOff x="-15180375" y="17520598"/>
                <a:chExt cx="5486400" cy="7994875"/>
              </a:xfrm>
            </p:grpSpPr>
            <p:pic>
              <p:nvPicPr>
                <p:cNvPr id="56" name="Picture 14" descr="D:\Dropbox\Cache\2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866050" y="17520598"/>
                  <a:ext cx="4857750" cy="46942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-15180375" y="22362795"/>
                  <a:ext cx="5486400" cy="3152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Task 4</a:t>
                  </a:r>
                  <a:endParaRPr lang="en-US" sz="1600" dirty="0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-26736170" y="16343708"/>
                <a:ext cx="6149092" cy="8167316"/>
                <a:chOff x="-21973731" y="17161111"/>
                <a:chExt cx="6149092" cy="8167316"/>
              </a:xfrm>
            </p:grpSpPr>
            <p:pic>
              <p:nvPicPr>
                <p:cNvPr id="54" name="Picture 17" descr="D:\Dropbox\Cache\3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973731" y="17161111"/>
                  <a:ext cx="5192712" cy="52052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-21311040" y="22175750"/>
                  <a:ext cx="5486401" cy="3152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Task 2</a:t>
                  </a:r>
                  <a:endParaRPr lang="en-US" sz="1600" dirty="0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-33383220" y="16660003"/>
                <a:ext cx="5754509" cy="7764796"/>
                <a:chOff x="-35448383" y="16378892"/>
                <a:chExt cx="5754509" cy="7764796"/>
              </a:xfrm>
            </p:grpSpPr>
            <p:pic>
              <p:nvPicPr>
                <p:cNvPr id="52" name="Picture 14" descr="D:\Dropbox\Cache\2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4551624" y="16378892"/>
                  <a:ext cx="4857750" cy="46942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>
                <a:xfrm>
                  <a:off x="-35448383" y="20991011"/>
                  <a:ext cx="5486399" cy="3152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Task 5</a:t>
                  </a:r>
                  <a:endParaRPr lang="en-US" sz="1600" dirty="0"/>
                </a:p>
              </p:txBody>
            </p:sp>
          </p:grpSp>
          <p:sp>
            <p:nvSpPr>
              <p:cNvPr id="51" name="Flowchart: Predefined Process 50"/>
              <p:cNvSpPr/>
              <p:nvPr/>
            </p:nvSpPr>
            <p:spPr>
              <a:xfrm>
                <a:off x="-32311208" y="12801600"/>
                <a:ext cx="41455208" cy="2895600"/>
              </a:xfrm>
              <a:prstGeom prst="flowChartPredefinedProces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Wise Market User Interface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>
              <a:stCxn id="35" idx="6"/>
            </p:cNvCxnSpPr>
            <p:nvPr/>
          </p:nvCxnSpPr>
          <p:spPr>
            <a:xfrm flipV="1">
              <a:off x="-25727874" y="-3794154"/>
              <a:ext cx="3774062" cy="3763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0" idx="6"/>
            </p:cNvCxnSpPr>
            <p:nvPr/>
          </p:nvCxnSpPr>
          <p:spPr>
            <a:xfrm>
              <a:off x="-24060998" y="-7129955"/>
              <a:ext cx="2628899" cy="25110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36" idx="2"/>
            </p:cNvCxnSpPr>
            <p:nvPr/>
          </p:nvCxnSpPr>
          <p:spPr>
            <a:xfrm>
              <a:off x="-19744012" y="-3605996"/>
              <a:ext cx="2741420" cy="9917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-14792792" y="-6552593"/>
              <a:ext cx="6692066" cy="14442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-14796158" y="-3380327"/>
              <a:ext cx="1077215" cy="450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-7396615" y="-4015139"/>
              <a:ext cx="2287820" cy="2209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-6290811" y="-5961168"/>
              <a:ext cx="1637396" cy="13030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32" idx="7"/>
            </p:cNvCxnSpPr>
            <p:nvPr/>
          </p:nvCxnSpPr>
          <p:spPr>
            <a:xfrm flipH="1">
              <a:off x="345299" y="-5108312"/>
              <a:ext cx="2967536" cy="1346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-2434417" y="-7210852"/>
              <a:ext cx="2566604" cy="463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40" idx="2"/>
            </p:cNvCxnSpPr>
            <p:nvPr/>
          </p:nvCxnSpPr>
          <p:spPr>
            <a:xfrm>
              <a:off x="-11629046" y="-7092428"/>
              <a:ext cx="3528320" cy="267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778732" y="5486400"/>
            <a:ext cx="775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Choose</a:t>
            </a:r>
            <a:r>
              <a:rPr lang="en-US" sz="2800" b="1" dirty="0" smtClean="0"/>
              <a:t> the best </a:t>
            </a:r>
            <a:r>
              <a:rPr lang="en-US" sz="2800" b="1" dirty="0" smtClean="0">
                <a:solidFill>
                  <a:srgbClr val="00B050"/>
                </a:solidFill>
              </a:rPr>
              <a:t>investors</a:t>
            </a:r>
            <a:r>
              <a:rPr lang="en-US" sz="2800" b="1" dirty="0" smtClean="0"/>
              <a:t> to build a </a:t>
            </a:r>
            <a:r>
              <a:rPr lang="en-US" sz="2800" b="1" dirty="0" smtClean="0">
                <a:solidFill>
                  <a:srgbClr val="00B050"/>
                </a:solidFill>
              </a:rPr>
              <a:t>market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Running Example</a:t>
            </a:r>
          </a:p>
          <a:p>
            <a:r>
              <a:rPr lang="en-US" dirty="0" smtClean="0"/>
              <a:t>Problem Definition</a:t>
            </a:r>
          </a:p>
          <a:p>
            <a:r>
              <a:rPr lang="en-US" dirty="0" smtClean="0"/>
              <a:t>Building WiseMarket</a:t>
            </a:r>
          </a:p>
          <a:p>
            <a:r>
              <a:rPr lang="en-US" dirty="0" smtClean="0"/>
              <a:t>Empirical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89410" y="1271340"/>
            <a:ext cx="6197548" cy="3708104"/>
            <a:chOff x="457200" y="43005"/>
            <a:chExt cx="6095999" cy="5576209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43005"/>
              <a:ext cx="6095999" cy="5576209"/>
              <a:chOff x="457200" y="43005"/>
              <a:chExt cx="6095999" cy="557620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57200" y="1524000"/>
                <a:ext cx="3818164" cy="2590800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696934" y="1523999"/>
                <a:ext cx="3856265" cy="2590801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477735" y="1723218"/>
                <a:ext cx="1143000" cy="1096330"/>
                <a:chOff x="1477735" y="1723218"/>
                <a:chExt cx="1143000" cy="109633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741713" y="1723218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A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1477735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7735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4493078" y="1723218"/>
                <a:ext cx="1143000" cy="1096330"/>
                <a:chOff x="4493078" y="1723218"/>
                <a:chExt cx="1143000" cy="109633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4713513" y="1723218"/>
                  <a:ext cx="615043" cy="64481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B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4493078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2998963" y="2410764"/>
                <a:ext cx="1143000" cy="1118234"/>
                <a:chOff x="2959464" y="2849889"/>
                <a:chExt cx="1143000" cy="1118234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189513" y="2849889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2959464" y="3533790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9464" y="3533790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1556064" y="3048920"/>
                <a:ext cx="1143000" cy="1055210"/>
                <a:chOff x="1556064" y="3867704"/>
                <a:chExt cx="1143000" cy="105521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1741713" y="3867704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556064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=0.</m:t>
                            </m:r>
                            <m:r>
                              <a:rPr lang="en-US" sz="1600" b="0" i="0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6064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/>
              <p:cNvGrpSpPr/>
              <p:nvPr/>
            </p:nvGrpSpPr>
            <p:grpSpPr>
              <a:xfrm>
                <a:off x="4449534" y="3055579"/>
                <a:ext cx="1143000" cy="1055210"/>
                <a:chOff x="4493078" y="3867704"/>
                <a:chExt cx="1143000" cy="105521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713513" y="3867704"/>
                  <a:ext cx="615043" cy="64481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E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493078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Group 15"/>
              <p:cNvGrpSpPr/>
              <p:nvPr/>
            </p:nvGrpSpPr>
            <p:grpSpPr>
              <a:xfrm>
                <a:off x="1066258" y="4093753"/>
                <a:ext cx="2226129" cy="1493710"/>
                <a:chOff x="1012369" y="5348275"/>
                <a:chExt cx="2226129" cy="149371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695514" y="5348275"/>
                  <a:ext cx="0" cy="3439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012369" y="6054674"/>
                      <a:ext cx="2226129" cy="78731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)=0.864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]=2.46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2369" y="6054673"/>
                      <a:ext cx="2226129" cy="67871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7965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1013790" y="5686115"/>
                      <a:ext cx="2224707" cy="45308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3790" y="5686115"/>
                      <a:ext cx="2224707" cy="385683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Group 16"/>
              <p:cNvGrpSpPr/>
              <p:nvPr/>
            </p:nvGrpSpPr>
            <p:grpSpPr>
              <a:xfrm>
                <a:off x="3738388" y="4100183"/>
                <a:ext cx="2226129" cy="1519031"/>
                <a:chOff x="3720192" y="5334000"/>
                <a:chExt cx="2226129" cy="15190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720192" y="6064403"/>
                      <a:ext cx="2226129" cy="788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)=0.65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27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6064403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710792" y="5334000"/>
                  <a:ext cx="0" cy="318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3720192" y="5668412"/>
                      <a:ext cx="2226128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5668413"/>
                      <a:ext cx="2226128" cy="38626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Rounded Rectangle 17"/>
              <p:cNvSpPr/>
              <p:nvPr/>
            </p:nvSpPr>
            <p:spPr>
              <a:xfrm rot="20688412">
                <a:off x="1157264" y="2244179"/>
                <a:ext cx="4961110" cy="870914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737492" y="43005"/>
                <a:ext cx="2226129" cy="1553017"/>
                <a:chOff x="3907970" y="-568870"/>
                <a:chExt cx="2226129" cy="1553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3907970" y="-182610"/>
                      <a:ext cx="2226129" cy="7886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)=0.788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]=2.36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182610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907970" y="-568870"/>
                      <a:ext cx="2226129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568870"/>
                      <a:ext cx="2226129" cy="386260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2121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Connector 22"/>
                <p:cNvCxnSpPr>
                  <a:stCxn id="21" idx="2"/>
                </p:cNvCxnSpPr>
                <p:nvPr/>
              </p:nvCxnSpPr>
              <p:spPr>
                <a:xfrm>
                  <a:off x="5021035" y="606017"/>
                  <a:ext cx="895" cy="378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Parallelogram 19"/>
                  <p:cNvSpPr/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Threshold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= 0.75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Parallelogram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blipFill rotWithShape="1">
                    <a:blip r:embed="rId13"/>
                    <a:stretch>
                      <a:fillRect t="-7692" b="-2884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Parallelogram 7"/>
                <p:cNvSpPr/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Threshold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= 0.82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Parallelogram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blipFill rotWithShape="1">
                  <a:blip r:embed="rId14"/>
                  <a:stretch>
                    <a:fillRect t="-9615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9234" y="5410200"/>
                <a:ext cx="861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Based on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Majority Voting</a:t>
                </a:r>
                <a:r>
                  <a:rPr lang="en-US" sz="2400" dirty="0" smtClean="0"/>
                  <a:t>,  to achieve an overall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confidence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, how should we build a most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economical</a:t>
                </a:r>
                <a:r>
                  <a:rPr lang="en-US" sz="2400" dirty="0" smtClean="0"/>
                  <a:t> market? </a:t>
                </a:r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4" y="5410200"/>
                <a:ext cx="8610600" cy="830997"/>
              </a:xfrm>
              <a:prstGeom prst="rect">
                <a:avLst/>
              </a:prstGeom>
              <a:blipFill rotWithShape="1">
                <a:blip r:embed="rId15"/>
                <a:stretch>
                  <a:fillRect l="-1062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2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9410" y="1271340"/>
            <a:ext cx="6197548" cy="3708104"/>
            <a:chOff x="457200" y="43005"/>
            <a:chExt cx="6095999" cy="557620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43005"/>
              <a:ext cx="6095999" cy="5576209"/>
              <a:chOff x="457200" y="43005"/>
              <a:chExt cx="6095999" cy="55762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1524000"/>
                <a:ext cx="3818164" cy="2590800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96934" y="1523999"/>
                <a:ext cx="3856265" cy="2590801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477735" y="1723218"/>
                <a:ext cx="1143000" cy="1096330"/>
                <a:chOff x="1477735" y="1723218"/>
                <a:chExt cx="1143000" cy="109633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741713" y="1723218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A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477735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7735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4493078" y="1723218"/>
                <a:ext cx="1143000" cy="1096330"/>
                <a:chOff x="4493078" y="1723218"/>
                <a:chExt cx="1143000" cy="109633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713513" y="1723218"/>
                  <a:ext cx="615043" cy="64481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B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493078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2998963" y="2410764"/>
                <a:ext cx="1143000" cy="1118234"/>
                <a:chOff x="2959464" y="2849889"/>
                <a:chExt cx="1143000" cy="1118234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189513" y="2849889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959464" y="3533790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9464" y="3533790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1556064" y="3048920"/>
                <a:ext cx="1143000" cy="1055210"/>
                <a:chOff x="1556064" y="3867704"/>
                <a:chExt cx="1143000" cy="105521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41713" y="3867704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556064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=0.</m:t>
                            </m:r>
                            <m:r>
                              <a:rPr lang="en-US" sz="1600" b="0" i="0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6064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4449534" y="3055579"/>
                <a:ext cx="1143000" cy="1055210"/>
                <a:chOff x="4493078" y="3867704"/>
                <a:chExt cx="1143000" cy="105521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713513" y="3867704"/>
                  <a:ext cx="615043" cy="64481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E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93078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1066258" y="4093753"/>
                <a:ext cx="2226129" cy="1493710"/>
                <a:chOff x="1012369" y="5348275"/>
                <a:chExt cx="2226129" cy="149371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95514" y="5348275"/>
                  <a:ext cx="0" cy="3439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012369" y="6054674"/>
                      <a:ext cx="2226129" cy="78731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)=0.864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]=2.46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2369" y="6054673"/>
                      <a:ext cx="2226129" cy="67871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7965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013790" y="5686115"/>
                      <a:ext cx="2224707" cy="45308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3790" y="5686115"/>
                      <a:ext cx="2224707" cy="385683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/>
              <p:cNvGrpSpPr/>
              <p:nvPr/>
            </p:nvGrpSpPr>
            <p:grpSpPr>
              <a:xfrm>
                <a:off x="3738388" y="4100183"/>
                <a:ext cx="2226129" cy="1519031"/>
                <a:chOff x="3720192" y="5334000"/>
                <a:chExt cx="2226129" cy="15190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720192" y="6064403"/>
                      <a:ext cx="2226129" cy="788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)=0.65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27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6064403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710792" y="5334000"/>
                  <a:ext cx="0" cy="318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720192" y="5668412"/>
                      <a:ext cx="2226128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5668413"/>
                      <a:ext cx="2226128" cy="38626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Rounded Rectangle 15"/>
              <p:cNvSpPr/>
              <p:nvPr/>
            </p:nvSpPr>
            <p:spPr>
              <a:xfrm rot="20688412">
                <a:off x="1157264" y="2244179"/>
                <a:ext cx="4961110" cy="870914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737492" y="43005"/>
                <a:ext cx="2226129" cy="1553017"/>
                <a:chOff x="3907970" y="-568870"/>
                <a:chExt cx="2226129" cy="1553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907970" y="-182610"/>
                      <a:ext cx="2226129" cy="7886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)=0.788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]=2.36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182610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907970" y="-568870"/>
                      <a:ext cx="2226129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568870"/>
                      <a:ext cx="2226129" cy="386260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2121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Connector 20"/>
                <p:cNvCxnSpPr>
                  <a:stCxn id="19" idx="2"/>
                </p:cNvCxnSpPr>
                <p:nvPr/>
              </p:nvCxnSpPr>
              <p:spPr>
                <a:xfrm>
                  <a:off x="5021035" y="606017"/>
                  <a:ext cx="895" cy="378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Parallelogram 17"/>
                  <p:cNvSpPr/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Threshold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= 0.75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Parallelogram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blipFill rotWithShape="1">
                    <a:blip r:embed="rId13"/>
                    <a:stretch>
                      <a:fillRect t="-7692" b="-2884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Parallelogram 5"/>
                <p:cNvSpPr/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Threshold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= 0.82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Parallelogram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blipFill rotWithShape="1">
                  <a:blip r:embed="rId14"/>
                  <a:stretch>
                    <a:fillRect t="-9615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930254" y="5233915"/>
            <a:ext cx="745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“Economical” means minimum </a:t>
            </a:r>
            <a:r>
              <a:rPr lang="en-US" sz="2400" dirty="0" smtClean="0">
                <a:solidFill>
                  <a:srgbClr val="00B050"/>
                </a:solidFill>
              </a:rPr>
              <a:t>expected</a:t>
            </a:r>
            <a:r>
              <a:rPr lang="en-US" sz="2400" dirty="0" smtClean="0"/>
              <a:t> cost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Each winner is getting a </a:t>
            </a:r>
            <a:r>
              <a:rPr lang="en-US" sz="2400" dirty="0" smtClean="0">
                <a:solidFill>
                  <a:srgbClr val="00B050"/>
                </a:solidFill>
              </a:rPr>
              <a:t>unit</a:t>
            </a:r>
            <a:r>
              <a:rPr lang="en-US" sz="2400" dirty="0" smtClean="0"/>
              <a:t>-reward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Only </a:t>
            </a:r>
            <a:r>
              <a:rPr lang="en-US" sz="2400" dirty="0" smtClean="0">
                <a:solidFill>
                  <a:srgbClr val="00B050"/>
                </a:solidFill>
              </a:rPr>
              <a:t>winners</a:t>
            </a:r>
            <a:r>
              <a:rPr lang="en-US" sz="2400" dirty="0" smtClean="0"/>
              <a:t> get reward</a:t>
            </a:r>
          </a:p>
        </p:txBody>
      </p:sp>
    </p:spTree>
    <p:extLst>
      <p:ext uri="{BB962C8B-B14F-4D97-AF65-F5344CB8AC3E}">
        <p14:creationId xmlns:p14="http://schemas.microsoft.com/office/powerpoint/2010/main" val="3570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9050" y="2833740"/>
            <a:ext cx="5162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 “Hey</a:t>
            </a:r>
            <a:r>
              <a:rPr lang="en-US" sz="2800" dirty="0"/>
              <a:t>, there is gold in the </a:t>
            </a:r>
            <a:r>
              <a:rPr lang="en-US" sz="2800" dirty="0" smtClean="0"/>
              <a:t>data” </a:t>
            </a:r>
            <a:endParaRPr lang="en-US" sz="2800" dirty="0"/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 “Cool</a:t>
            </a:r>
            <a:r>
              <a:rPr lang="en-US" sz="2800" dirty="0"/>
              <a:t>, let’s mine it out</a:t>
            </a:r>
            <a:r>
              <a:rPr lang="en-US" sz="2800" dirty="0" smtClean="0"/>
              <a:t>!”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2257473"/>
            <a:ext cx="3295650" cy="2754085"/>
            <a:chOff x="3028950" y="1600200"/>
            <a:chExt cx="2331983" cy="2090057"/>
          </a:xfrm>
        </p:grpSpPr>
        <p:pic>
          <p:nvPicPr>
            <p:cNvPr id="1026" name="Picture 2" descr="http://www.brainlesstales.com/images/2012/Jun/data-min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950" y="1600200"/>
              <a:ext cx="233198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382736" y="3490202"/>
              <a:ext cx="13035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Times New Roman" pitchFamily="18" charset="0"/>
                  <a:cs typeface="Times New Roman" pitchFamily="18" charset="0"/>
                </a:rPr>
                <a:t>from www.brainlesstales.com</a:t>
              </a:r>
              <a:endParaRPr lang="en-US" sz="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0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9410" y="1271340"/>
            <a:ext cx="6197548" cy="3708104"/>
            <a:chOff x="457200" y="43005"/>
            <a:chExt cx="6095999" cy="557620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43005"/>
              <a:ext cx="6095999" cy="5576209"/>
              <a:chOff x="457200" y="43005"/>
              <a:chExt cx="6095999" cy="55762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1524000"/>
                <a:ext cx="3818164" cy="2590800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96934" y="1523999"/>
                <a:ext cx="3856265" cy="2590801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477735" y="1723218"/>
                <a:ext cx="1143000" cy="1096330"/>
                <a:chOff x="1477735" y="1723218"/>
                <a:chExt cx="1143000" cy="109633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741713" y="1723218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A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477735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7735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4493078" y="1723218"/>
                <a:ext cx="1143000" cy="1096330"/>
                <a:chOff x="4493078" y="1723218"/>
                <a:chExt cx="1143000" cy="109633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713513" y="1723218"/>
                  <a:ext cx="615043" cy="64481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B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493078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2998963" y="2410764"/>
                <a:ext cx="1143000" cy="1118234"/>
                <a:chOff x="2959464" y="2849889"/>
                <a:chExt cx="1143000" cy="1118234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189513" y="2849889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959464" y="3533790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9464" y="3533790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1556064" y="3048920"/>
                <a:ext cx="1143000" cy="1055210"/>
                <a:chOff x="1556064" y="3867704"/>
                <a:chExt cx="1143000" cy="105521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41713" y="3867704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556064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=0.</m:t>
                            </m:r>
                            <m:r>
                              <a:rPr lang="en-US" sz="1600" b="0" i="0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6064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4449534" y="3055579"/>
                <a:ext cx="1143000" cy="1055210"/>
                <a:chOff x="4493078" y="3867704"/>
                <a:chExt cx="1143000" cy="105521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713513" y="3867704"/>
                  <a:ext cx="615043" cy="64481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E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93078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1066258" y="4093753"/>
                <a:ext cx="2226129" cy="1493710"/>
                <a:chOff x="1012369" y="5348275"/>
                <a:chExt cx="2226129" cy="149371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95514" y="5348275"/>
                  <a:ext cx="0" cy="3439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012369" y="6054674"/>
                      <a:ext cx="2226129" cy="78731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)=0.864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]=2.46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2369" y="6054673"/>
                      <a:ext cx="2226129" cy="67871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7965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013790" y="5686115"/>
                      <a:ext cx="2224707" cy="45308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3790" y="5686115"/>
                      <a:ext cx="2224707" cy="385683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/>
              <p:cNvGrpSpPr/>
              <p:nvPr/>
            </p:nvGrpSpPr>
            <p:grpSpPr>
              <a:xfrm>
                <a:off x="3738388" y="4100183"/>
                <a:ext cx="2226129" cy="1519031"/>
                <a:chOff x="3720192" y="5334000"/>
                <a:chExt cx="2226129" cy="15190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720192" y="6064403"/>
                      <a:ext cx="2226129" cy="788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)=0.65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27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6064403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710792" y="5334000"/>
                  <a:ext cx="0" cy="318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720192" y="5668412"/>
                      <a:ext cx="2226128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5668413"/>
                      <a:ext cx="2226128" cy="38626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Rounded Rectangle 15"/>
              <p:cNvSpPr/>
              <p:nvPr/>
            </p:nvSpPr>
            <p:spPr>
              <a:xfrm rot="20688412">
                <a:off x="1157264" y="2244179"/>
                <a:ext cx="4961110" cy="870914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737492" y="43005"/>
                <a:ext cx="2226129" cy="1553017"/>
                <a:chOff x="3907970" y="-568870"/>
                <a:chExt cx="2226129" cy="1553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907970" y="-182610"/>
                      <a:ext cx="2226129" cy="7886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)=0.788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]=2.36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182610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907970" y="-568870"/>
                      <a:ext cx="2226129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568870"/>
                      <a:ext cx="2226129" cy="386260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2121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Connector 20"/>
                <p:cNvCxnSpPr>
                  <a:stCxn id="19" idx="2"/>
                </p:cNvCxnSpPr>
                <p:nvPr/>
              </p:nvCxnSpPr>
              <p:spPr>
                <a:xfrm>
                  <a:off x="5021035" y="606017"/>
                  <a:ext cx="895" cy="378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Parallelogram 17"/>
                  <p:cNvSpPr/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Threshold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= 0.75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Parallelogram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blipFill rotWithShape="1">
                    <a:blip r:embed="rId13"/>
                    <a:stretch>
                      <a:fillRect t="-7692" b="-2884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Parallelogram 5"/>
                <p:cNvSpPr/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Threshold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= 0.82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Parallelogram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blipFill rotWithShape="1">
                  <a:blip r:embed="rId14"/>
                  <a:stretch>
                    <a:fillRect t="-9615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609600" y="523391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Each investor is associated with a </a:t>
            </a:r>
            <a:r>
              <a:rPr lang="en-US" sz="2400" dirty="0" smtClean="0">
                <a:solidFill>
                  <a:srgbClr val="00B050"/>
                </a:solidFill>
              </a:rPr>
              <a:t>confidence</a:t>
            </a:r>
            <a:r>
              <a:rPr lang="en-US" sz="2400" dirty="0" smtClean="0"/>
              <a:t> </a:t>
            </a:r>
            <a:r>
              <a:rPr lang="en-US" sz="2400" i="1" dirty="0" smtClean="0"/>
              <a:t>c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market is measured according to </a:t>
            </a:r>
            <a:r>
              <a:rPr lang="en-US" sz="2400" dirty="0" smtClean="0">
                <a:solidFill>
                  <a:srgbClr val="00B050"/>
                </a:solidFill>
              </a:rPr>
              <a:t>Market Confidence</a:t>
            </a:r>
            <a:r>
              <a:rPr lang="en-US" sz="2400" dirty="0" smtClean="0"/>
              <a:t> </a:t>
            </a:r>
            <a:r>
              <a:rPr lang="en-US" sz="2400" i="1" dirty="0" smtClean="0"/>
              <a:t>MC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97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9410" y="1271340"/>
            <a:ext cx="6197548" cy="3708104"/>
            <a:chOff x="457200" y="43005"/>
            <a:chExt cx="6095999" cy="557620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43005"/>
              <a:ext cx="6095999" cy="5576209"/>
              <a:chOff x="457200" y="43005"/>
              <a:chExt cx="6095999" cy="55762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1524000"/>
                <a:ext cx="3818164" cy="2590800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96934" y="1523999"/>
                <a:ext cx="3856265" cy="2590801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477735" y="1723218"/>
                <a:ext cx="1143000" cy="1096330"/>
                <a:chOff x="1477735" y="1723218"/>
                <a:chExt cx="1143000" cy="109633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741713" y="1723218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A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477735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7735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4493078" y="1723218"/>
                <a:ext cx="1143000" cy="1096330"/>
                <a:chOff x="4493078" y="1723218"/>
                <a:chExt cx="1143000" cy="109633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713513" y="1723218"/>
                  <a:ext cx="615043" cy="64481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B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493078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2998963" y="2410764"/>
                <a:ext cx="1143000" cy="1118234"/>
                <a:chOff x="2959464" y="2849889"/>
                <a:chExt cx="1143000" cy="1118234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189513" y="2849889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959464" y="3533790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9464" y="3533790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1556064" y="3048920"/>
                <a:ext cx="1143000" cy="1055210"/>
                <a:chOff x="1556064" y="3867704"/>
                <a:chExt cx="1143000" cy="105521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41713" y="3867704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556064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=0.</m:t>
                            </m:r>
                            <m:r>
                              <a:rPr lang="en-US" sz="1600" b="0" i="0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6064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4449534" y="3055579"/>
                <a:ext cx="1143000" cy="1055210"/>
                <a:chOff x="4493078" y="3867704"/>
                <a:chExt cx="1143000" cy="105521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713513" y="3867704"/>
                  <a:ext cx="615043" cy="64481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E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93078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1066258" y="4093753"/>
                <a:ext cx="2226129" cy="1493710"/>
                <a:chOff x="1012369" y="5348275"/>
                <a:chExt cx="2226129" cy="149371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95514" y="5348275"/>
                  <a:ext cx="0" cy="3439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012369" y="6054674"/>
                      <a:ext cx="2226129" cy="78731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)=0.864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]=2.46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2369" y="6054673"/>
                      <a:ext cx="2226129" cy="67871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7965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013790" y="5686115"/>
                      <a:ext cx="2224707" cy="45308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3790" y="5686115"/>
                      <a:ext cx="2224707" cy="385683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/>
              <p:cNvGrpSpPr/>
              <p:nvPr/>
            </p:nvGrpSpPr>
            <p:grpSpPr>
              <a:xfrm>
                <a:off x="3738388" y="4100183"/>
                <a:ext cx="2226129" cy="1519031"/>
                <a:chOff x="3720192" y="5334000"/>
                <a:chExt cx="2226129" cy="15190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720192" y="6064403"/>
                      <a:ext cx="2226129" cy="788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)=0.65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27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6064403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710792" y="5334000"/>
                  <a:ext cx="0" cy="318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720192" y="5668412"/>
                      <a:ext cx="2226128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5668413"/>
                      <a:ext cx="2226128" cy="38626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Rounded Rectangle 15"/>
              <p:cNvSpPr/>
              <p:nvPr/>
            </p:nvSpPr>
            <p:spPr>
              <a:xfrm rot="20688412">
                <a:off x="1157264" y="2244179"/>
                <a:ext cx="4961110" cy="870914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737492" y="43005"/>
                <a:ext cx="2226129" cy="1553017"/>
                <a:chOff x="3907970" y="-568870"/>
                <a:chExt cx="2226129" cy="1553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907970" y="-182610"/>
                      <a:ext cx="2226129" cy="7886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)=0.788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]=2.36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182610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907970" y="-568870"/>
                      <a:ext cx="2226129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568870"/>
                      <a:ext cx="2226129" cy="386260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2121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Connector 20"/>
                <p:cNvCxnSpPr>
                  <a:stCxn id="19" idx="2"/>
                </p:cNvCxnSpPr>
                <p:nvPr/>
              </p:nvCxnSpPr>
              <p:spPr>
                <a:xfrm>
                  <a:off x="5021035" y="606017"/>
                  <a:ext cx="895" cy="378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Parallelogram 17"/>
                  <p:cNvSpPr/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Threshold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= 0.75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Parallelogram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blipFill rotWithShape="1">
                    <a:blip r:embed="rId13"/>
                    <a:stretch>
                      <a:fillRect t="-7692" b="-2884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Parallelogram 5"/>
                <p:cNvSpPr/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Threshold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= 0.82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Parallelogram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blipFill rotWithShape="1">
                  <a:blip r:embed="rId14"/>
                  <a:stretch>
                    <a:fillRect t="-9615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457200" y="523391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If we choose {A,C,D},  the MC is 0.864 based on Majority Voting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Cost is ?</a:t>
            </a:r>
          </a:p>
        </p:txBody>
      </p:sp>
    </p:spTree>
    <p:extLst>
      <p:ext uri="{BB962C8B-B14F-4D97-AF65-F5344CB8AC3E}">
        <p14:creationId xmlns:p14="http://schemas.microsoft.com/office/powerpoint/2010/main" val="30903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320741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5233915"/>
                <a:ext cx="8839200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𝐶𝑜𝑠𝑡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=2.46=3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𝑃𝑟𝑜𝑏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.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𝑜𝑓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𝐶𝑎𝑠𝑒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1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8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+2∙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𝑃𝑟𝑜𝑏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.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𝑜𝑓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𝐶𝑎𝑠𝑒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2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𝑡𝑜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7)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233915"/>
                <a:ext cx="8839200" cy="822469"/>
              </a:xfrm>
              <a:prstGeom prst="rect">
                <a:avLst/>
              </a:prstGeom>
              <a:blipFill rotWithShape="1">
                <a:blip r:embed="rId3"/>
                <a:stretch>
                  <a:fillRect l="-1034" t="-28889" b="-1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2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9410" y="1271340"/>
            <a:ext cx="6197548" cy="3708104"/>
            <a:chOff x="457200" y="43005"/>
            <a:chExt cx="6095999" cy="557620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43005"/>
              <a:ext cx="6095999" cy="5576209"/>
              <a:chOff x="457200" y="43005"/>
              <a:chExt cx="6095999" cy="55762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1524000"/>
                <a:ext cx="3818164" cy="2590800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96934" y="1523999"/>
                <a:ext cx="3856265" cy="2590801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477735" y="1723218"/>
                <a:ext cx="1143000" cy="1096330"/>
                <a:chOff x="1477735" y="1723218"/>
                <a:chExt cx="1143000" cy="109633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741713" y="1723218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A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477735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7735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4493078" y="1723218"/>
                <a:ext cx="1143000" cy="1096330"/>
                <a:chOff x="4493078" y="1723218"/>
                <a:chExt cx="1143000" cy="109633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713513" y="1723218"/>
                  <a:ext cx="615043" cy="64481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B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493078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2998963" y="2410764"/>
                <a:ext cx="1143000" cy="1118234"/>
                <a:chOff x="2959464" y="2849889"/>
                <a:chExt cx="1143000" cy="1118234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189513" y="2849889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959464" y="3533790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9464" y="3533790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1556064" y="3048920"/>
                <a:ext cx="1143000" cy="1055210"/>
                <a:chOff x="1556064" y="3867704"/>
                <a:chExt cx="1143000" cy="105521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41713" y="3867704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556064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=0.</m:t>
                            </m:r>
                            <m:r>
                              <a:rPr lang="en-US" sz="1600" b="0" i="0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6064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4449534" y="3055579"/>
                <a:ext cx="1143000" cy="1055210"/>
                <a:chOff x="4493078" y="3867704"/>
                <a:chExt cx="1143000" cy="105521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713513" y="3867704"/>
                  <a:ext cx="615043" cy="64481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E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93078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1066258" y="4093753"/>
                <a:ext cx="2226129" cy="1493710"/>
                <a:chOff x="1012369" y="5348275"/>
                <a:chExt cx="2226129" cy="149371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95514" y="5348275"/>
                  <a:ext cx="0" cy="3439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012369" y="6054674"/>
                      <a:ext cx="2226129" cy="78731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)=0.864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]=2.46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2369" y="6054673"/>
                      <a:ext cx="2226129" cy="67871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7965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013790" y="5686115"/>
                      <a:ext cx="2224707" cy="45308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3790" y="5686115"/>
                      <a:ext cx="2224707" cy="385683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/>
              <p:cNvGrpSpPr/>
              <p:nvPr/>
            </p:nvGrpSpPr>
            <p:grpSpPr>
              <a:xfrm>
                <a:off x="3738388" y="4100183"/>
                <a:ext cx="2226129" cy="1519031"/>
                <a:chOff x="3720192" y="5334000"/>
                <a:chExt cx="2226129" cy="15190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720192" y="6064403"/>
                      <a:ext cx="2226129" cy="788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)=0.65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27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6064403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710792" y="5334000"/>
                  <a:ext cx="0" cy="318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720192" y="5668412"/>
                      <a:ext cx="2226128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5668413"/>
                      <a:ext cx="2226128" cy="38626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Rounded Rectangle 15"/>
              <p:cNvSpPr/>
              <p:nvPr/>
            </p:nvSpPr>
            <p:spPr>
              <a:xfrm rot="20688412">
                <a:off x="1157264" y="2244179"/>
                <a:ext cx="4961110" cy="870914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737492" y="43005"/>
                <a:ext cx="2226129" cy="1553017"/>
                <a:chOff x="3907970" y="-568870"/>
                <a:chExt cx="2226129" cy="1553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907970" y="-182610"/>
                      <a:ext cx="2226129" cy="7886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)=0.788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]=2.36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182610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907970" y="-568870"/>
                      <a:ext cx="2226129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568870"/>
                      <a:ext cx="2226129" cy="386260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2121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Connector 20"/>
                <p:cNvCxnSpPr>
                  <a:stCxn id="19" idx="2"/>
                </p:cNvCxnSpPr>
                <p:nvPr/>
              </p:nvCxnSpPr>
              <p:spPr>
                <a:xfrm>
                  <a:off x="5021035" y="606017"/>
                  <a:ext cx="895" cy="378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Parallelogram 17"/>
                  <p:cNvSpPr/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Threshold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= 0.75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Parallelogram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blipFill rotWithShape="1">
                    <a:blip r:embed="rId13"/>
                    <a:stretch>
                      <a:fillRect t="-7692" b="-2884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Parallelogram 5"/>
                <p:cNvSpPr/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Threshold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= 0.82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Parallelogram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blipFill rotWithShape="1">
                  <a:blip r:embed="rId14"/>
                  <a:stretch>
                    <a:fillRect t="-9615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" y="5233915"/>
                <a:ext cx="845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How about {B,C,D}?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The expected Cost is lower(2.36), but the market confidence disagrees with the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=0.82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33915"/>
                <a:ext cx="8458200" cy="1200329"/>
              </a:xfrm>
              <a:prstGeom prst="rect">
                <a:avLst/>
              </a:prstGeom>
              <a:blipFill rotWithShape="1">
                <a:blip r:embed="rId15"/>
                <a:stretch>
                  <a:fillRect l="-1009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9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9410" y="1271340"/>
            <a:ext cx="6197548" cy="3708104"/>
            <a:chOff x="457200" y="43005"/>
            <a:chExt cx="6095999" cy="557620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43005"/>
              <a:ext cx="6095999" cy="5576209"/>
              <a:chOff x="457200" y="43005"/>
              <a:chExt cx="6095999" cy="557620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1524000"/>
                <a:ext cx="3818164" cy="2590800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96934" y="1523999"/>
                <a:ext cx="3856265" cy="2590801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477735" y="1723218"/>
                <a:ext cx="1143000" cy="1096330"/>
                <a:chOff x="1477735" y="1723218"/>
                <a:chExt cx="1143000" cy="109633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741713" y="1723218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A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477735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7735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4493078" y="1723218"/>
                <a:ext cx="1143000" cy="1096330"/>
                <a:chOff x="4493078" y="1723218"/>
                <a:chExt cx="1143000" cy="109633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713513" y="1723218"/>
                  <a:ext cx="615043" cy="64481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B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493078" y="2385215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2385215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2998963" y="2410764"/>
                <a:ext cx="1143000" cy="1118234"/>
                <a:chOff x="2959464" y="2849889"/>
                <a:chExt cx="1143000" cy="1118234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189513" y="2849889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959464" y="3533790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9464" y="3533790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1556064" y="3048920"/>
                <a:ext cx="1143000" cy="1055210"/>
                <a:chOff x="1556064" y="3867704"/>
                <a:chExt cx="1143000" cy="105521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41713" y="3867704"/>
                  <a:ext cx="615043" cy="64481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556064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=0.</m:t>
                            </m:r>
                            <m:r>
                              <a:rPr lang="en-US" sz="1600" b="0" i="0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6064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4449534" y="3055579"/>
                <a:ext cx="1143000" cy="1055210"/>
                <a:chOff x="4493078" y="3867704"/>
                <a:chExt cx="1143000" cy="105521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713513" y="3867704"/>
                  <a:ext cx="615043" cy="64481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E</a:t>
                  </a:r>
                  <a:endParaRPr 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493078" y="4488581"/>
                      <a:ext cx="1143000" cy="43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=0.</m:t>
                          </m:r>
                        </m:oMath>
                      </a14:m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3078" y="4488581"/>
                      <a:ext cx="1143000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1066258" y="4093753"/>
                <a:ext cx="2226129" cy="1493710"/>
                <a:chOff x="1012369" y="5348275"/>
                <a:chExt cx="2226129" cy="149371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95514" y="5348275"/>
                  <a:ext cx="0" cy="3439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012369" y="6054674"/>
                      <a:ext cx="2226129" cy="78731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)=0.864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]=2.46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2369" y="6054673"/>
                      <a:ext cx="2226129" cy="67871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7965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013790" y="5686115"/>
                      <a:ext cx="2224707" cy="45308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3790" y="5686115"/>
                      <a:ext cx="2224707" cy="385683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/>
              <p:cNvGrpSpPr/>
              <p:nvPr/>
            </p:nvGrpSpPr>
            <p:grpSpPr>
              <a:xfrm>
                <a:off x="3738388" y="4100183"/>
                <a:ext cx="2226129" cy="1519031"/>
                <a:chOff x="3720192" y="5334000"/>
                <a:chExt cx="2226129" cy="15190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720192" y="6064403"/>
                      <a:ext cx="2226129" cy="7886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)=0.65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27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6064403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710792" y="5334000"/>
                  <a:ext cx="0" cy="318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720192" y="5668412"/>
                      <a:ext cx="2226128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192" y="5668413"/>
                      <a:ext cx="2226128" cy="38626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13846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Rounded Rectangle 15"/>
              <p:cNvSpPr/>
              <p:nvPr/>
            </p:nvSpPr>
            <p:spPr>
              <a:xfrm rot="20688412">
                <a:off x="1157264" y="2244179"/>
                <a:ext cx="4961110" cy="870914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737492" y="43005"/>
                <a:ext cx="2226129" cy="1553017"/>
                <a:chOff x="3907970" y="-568870"/>
                <a:chExt cx="2226129" cy="1553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907970" y="-182610"/>
                      <a:ext cx="2226129" cy="7886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MC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)=0.788</m:t>
                            </m:r>
                          </m:oMath>
                        </m:oMathPara>
                      </a14:m>
                      <a:endParaRPr lang="en-US" sz="160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]=2.36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182610"/>
                      <a:ext cx="2226129" cy="70378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4274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907970" y="-568870"/>
                      <a:ext cx="2226129" cy="45374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/>
                              </a:rPr>
                              <m:t>={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7970" y="-568870"/>
                      <a:ext cx="2226129" cy="386260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12121"/>
                      </a:stretch>
                    </a:blipFill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Straight Connector 20"/>
                <p:cNvCxnSpPr>
                  <a:stCxn id="19" idx="2"/>
                </p:cNvCxnSpPr>
                <p:nvPr/>
              </p:nvCxnSpPr>
              <p:spPr>
                <a:xfrm>
                  <a:off x="5021035" y="606017"/>
                  <a:ext cx="895" cy="378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Parallelogram 17"/>
                  <p:cNvSpPr/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solidFill>
                    <a:schemeClr val="tx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Threshold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= 0.75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Parallelogram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16" y="109851"/>
                    <a:ext cx="2574471" cy="481521"/>
                  </a:xfrm>
                  <a:prstGeom prst="parallelogram">
                    <a:avLst/>
                  </a:prstGeom>
                  <a:blipFill rotWithShape="1">
                    <a:blip r:embed="rId13"/>
                    <a:stretch>
                      <a:fillRect t="-7692" b="-2884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Parallelogram 5"/>
                <p:cNvSpPr/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Threshold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= 0.82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Parallelogram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1" y="593319"/>
                  <a:ext cx="2574471" cy="481521"/>
                </a:xfrm>
                <a:prstGeom prst="parallelogram">
                  <a:avLst/>
                </a:prstGeom>
                <a:blipFill rotWithShape="1">
                  <a:blip r:embed="rId14"/>
                  <a:stretch>
                    <a:fillRect t="-9615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457200" y="5233915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about others?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There are too many possible combinations, we need better solutions</a:t>
            </a:r>
          </a:p>
        </p:txBody>
      </p:sp>
    </p:spTree>
    <p:extLst>
      <p:ext uri="{BB962C8B-B14F-4D97-AF65-F5344CB8AC3E}">
        <p14:creationId xmlns:p14="http://schemas.microsoft.com/office/powerpoint/2010/main" val="31310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  <a:p>
            <a:r>
              <a:rPr lang="en-US" b="1" dirty="0">
                <a:solidFill>
                  <a:srgbClr val="00B0F0"/>
                </a:solidFill>
              </a:rPr>
              <a:t>Problem Definition</a:t>
            </a:r>
          </a:p>
          <a:p>
            <a:r>
              <a:rPr lang="en-US" dirty="0" smtClean="0"/>
              <a:t>Building WiseMarket</a:t>
            </a:r>
          </a:p>
          <a:p>
            <a:r>
              <a:rPr lang="en-US" dirty="0" smtClean="0"/>
              <a:t>Empirical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Investors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3543"/>
            <a:ext cx="6096000" cy="259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925" y="4800600"/>
                <a:ext cx="845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is the actual invest choice of the investor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The two options are assumed to have equal prior preference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5" y="4800600"/>
                <a:ext cx="84582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81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5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Wise Market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Market Opinion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64671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The market size should be ODD to feature Majority Voting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3" y="1712104"/>
            <a:ext cx="7837227" cy="106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3" y="3352800"/>
            <a:ext cx="7837227" cy="186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0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Market Confidence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812" y="4709572"/>
                <a:ext cx="87277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𝑊𝑀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is all the subsets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𝑊𝑀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with size </a:t>
                </a:r>
                <a:r>
                  <a:rPr lang="en-US" sz="2400" i="1" dirty="0" smtClean="0"/>
                  <a:t>k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is the complementary set of A</a:t>
                </a:r>
              </a:p>
              <a:p>
                <a:pPr marL="342900" indent="-342900">
                  <a:buFontTx/>
                  <a:buChar char="-"/>
                </a:pPr>
                <a:endParaRPr lang="en-US" sz="2400" dirty="0"/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MC is the probability that the Majority wins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12" y="4709572"/>
                <a:ext cx="8727743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978" t="-3113" r="-698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424168" cy="27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Market Cost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Expected Market Cost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1" y="4343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The lower the expected cost, the more economical the market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83" y="1690048"/>
            <a:ext cx="6705600" cy="149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83" y="3813410"/>
            <a:ext cx="3874517" cy="25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86200"/>
            <a:ext cx="6926239" cy="221599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“How much better is it to get 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 gold!”</a:t>
            </a:r>
          </a:p>
          <a:p>
            <a:pPr algn="r"/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-Proverbs 16:16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769" y="1394067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“Wait, did we miss something?”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“I don’t know. But King Solomon once said…”</a:t>
            </a:r>
            <a:endParaRPr lang="en-US" sz="2800" dirty="0"/>
          </a:p>
        </p:txBody>
      </p:sp>
      <p:pic>
        <p:nvPicPr>
          <p:cNvPr id="2050" name="Picture 2" descr="http://www.razzberrypress.com/uploads/WiseSolom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677941" cy="21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Effective Market Problem	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93821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</a:rPr>
              <a:t>A market </a:t>
            </a:r>
            <a:r>
              <a:rPr lang="en-US" sz="2400" b="1" i="1" dirty="0" smtClean="0">
                <a:solidFill>
                  <a:srgbClr val="00B050"/>
                </a:solidFill>
              </a:rPr>
              <a:t>BUILDER</a:t>
            </a:r>
            <a:r>
              <a:rPr lang="en-US" sz="2400" b="1" dirty="0" smtClean="0">
                <a:solidFill>
                  <a:srgbClr val="00B050"/>
                </a:solidFill>
              </a:rPr>
              <a:t> for tasks holders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227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9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  <a:p>
            <a:r>
              <a:rPr lang="en-US" dirty="0"/>
              <a:t>Problem Definition</a:t>
            </a:r>
          </a:p>
          <a:p>
            <a:r>
              <a:rPr lang="en-US" b="1" dirty="0">
                <a:solidFill>
                  <a:srgbClr val="00B0F0"/>
                </a:solidFill>
              </a:rPr>
              <a:t>Building WiseMarket</a:t>
            </a:r>
          </a:p>
          <a:p>
            <a:r>
              <a:rPr lang="en-US" dirty="0" smtClean="0"/>
              <a:t>Empirical Studies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00" y="4310418"/>
            <a:ext cx="7315200" cy="943970"/>
            <a:chOff x="838200" y="4241042"/>
            <a:chExt cx="7315200" cy="943970"/>
          </a:xfrm>
        </p:grpSpPr>
        <p:sp>
          <p:nvSpPr>
            <p:cNvPr id="4" name="Right Arrow 3"/>
            <p:cNvSpPr/>
            <p:nvPr/>
          </p:nvSpPr>
          <p:spPr>
            <a:xfrm>
              <a:off x="2833048" y="4241042"/>
              <a:ext cx="3276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Quality</a:t>
              </a:r>
              <a:endParaRPr lang="en-US" b="1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38200" y="4343400"/>
              <a:ext cx="1447800" cy="76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Exact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77000" y="4343400"/>
              <a:ext cx="1676400" cy="762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Approximate</a:t>
              </a:r>
              <a:endParaRPr lang="en-US" b="1" dirty="0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2833048" y="4727812"/>
              <a:ext cx="3206655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Efficiency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7416" y="198566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F0"/>
                </a:solidFill>
              </a:rPr>
              <a:t>Market Confidence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F0"/>
                </a:solidFill>
              </a:rPr>
              <a:t>Market Cost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F0"/>
                </a:solidFill>
              </a:rPr>
              <a:t>Market Building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Confidence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Exact Calculation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Truth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: the set of investors who invest the same as the ground truth</a:t>
                </a:r>
              </a:p>
              <a:p>
                <a:pPr lvl="1"/>
                <a:r>
                  <a:rPr lang="en-US" dirty="0" smtClean="0"/>
                  <a:t>The size of the Truth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is a random variable following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Poisson Binomial Distribution</a:t>
                </a:r>
              </a:p>
              <a:p>
                <a:pPr lvl="1"/>
                <a:r>
                  <a:rPr lang="en-US" dirty="0" smtClean="0"/>
                  <a:t>Divide-and-conquer</a:t>
                </a:r>
              </a:p>
              <a:p>
                <a:pPr lvl="2"/>
                <a:r>
                  <a:rPr lang="en-US" dirty="0" smtClean="0">
                    <a:solidFill>
                      <a:srgbClr val="00B050"/>
                    </a:solidFill>
                  </a:rPr>
                  <a:t>Divide</a:t>
                </a:r>
                <a:r>
                  <a:rPr lang="en-US" dirty="0" smtClean="0"/>
                  <a:t> large market into two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:r>
                  <a:rPr lang="en-US" dirty="0" smtClean="0"/>
                  <a:t>Using FFT to speedup convolution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Merge</a:t>
                </a:r>
                <a:r>
                  <a:rPr lang="en-US" dirty="0" smtClean="0"/>
                  <a:t> phase</a:t>
                </a:r>
              </a:p>
              <a:p>
                <a:pPr lvl="1"/>
                <a:r>
                  <a:rPr lang="en-US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𝑙𝑜𝑔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7954"/>
            <a:ext cx="5562600" cy="9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4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Exact Calculation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553200" cy="4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4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Chernoff</a:t>
            </a:r>
            <a:r>
              <a:rPr lang="en-US" dirty="0" smtClean="0"/>
              <a:t>-Inequality-based Bounding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15200" cy="25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2791" y="4987498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This gives us an upper bound of the market confidence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91" y="4987498"/>
                <a:ext cx="73152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67" t="-5882" r="-108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Approximation Calculation</a:t>
            </a:r>
          </a:p>
          <a:p>
            <a:pPr lvl="1"/>
            <a:r>
              <a:rPr lang="en-US" dirty="0" smtClean="0"/>
              <a:t>Based on Central-Limit-Theorem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75" y="2209800"/>
            <a:ext cx="6324600" cy="20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5800" y="4282515"/>
                <a:ext cx="7924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Accurate especially when the population of candidate investor is huge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Store the Standard Normal Distribution via hashing function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342900" indent="-342900">
                  <a:buFontTx/>
                  <a:buChar char="-"/>
                </a:pPr>
                <a:endParaRPr lang="en-US" sz="24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82515"/>
                <a:ext cx="79248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54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4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Approximation Calculation</a:t>
            </a:r>
          </a:p>
          <a:p>
            <a:pPr lvl="1"/>
            <a:r>
              <a:rPr lang="en-US" dirty="0" smtClean="0"/>
              <a:t>Based on Central-Limit-Theorem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772400" cy="36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1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</a:t>
            </a:r>
            <a:r>
              <a:rPr lang="en-US" dirty="0" smtClean="0"/>
              <a:t>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Exact Calculation</a:t>
                </a:r>
              </a:p>
              <a:p>
                <a:pPr lvl="1"/>
                <a:r>
                  <a:rPr lang="en-US" dirty="0" smtClean="0"/>
                  <a:t>Derived from the calculation of Market Confidence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sz="2000" dirty="0"/>
                  <a:t>Complexity: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2"/>
                <a:stretch>
                  <a:fillRect l="-593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2" y="2133600"/>
            <a:ext cx="7239000" cy="35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</a:t>
            </a: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 Calculation</a:t>
            </a:r>
          </a:p>
          <a:p>
            <a:pPr lvl="1"/>
            <a:r>
              <a:rPr lang="en-US" dirty="0" smtClean="0"/>
              <a:t>Lower Bound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Upper Bound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1739"/>
            <a:ext cx="5642218" cy="161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5610225" cy="153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</a:t>
            </a:r>
            <a:r>
              <a:rPr lang="en-US" dirty="0" smtClean="0"/>
              <a:t>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458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Approximate Calculation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 we can build algorithm with approximate ratio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sz="2500" dirty="0"/>
                  <a:t>Complexity: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𝑂</m:t>
                    </m:r>
                    <m:r>
                      <a:rPr lang="en-US" sz="2500" b="0" i="1" smtClean="0">
                        <a:latin typeface="Cambria Math"/>
                      </a:rPr>
                      <m:t>(</m:t>
                    </m:r>
                    <m:r>
                      <a:rPr lang="en-US" sz="2500" b="0" i="1" smtClean="0">
                        <a:latin typeface="Cambria Math"/>
                      </a:rPr>
                      <m:t>𝑛</m:t>
                    </m:r>
                    <m:r>
                      <a:rPr lang="en-US" sz="2500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458200" cy="5257800"/>
              </a:xfrm>
              <a:blipFill rotWithShape="1">
                <a:blip r:embed="rId3"/>
                <a:stretch>
                  <a:fillRect l="-576" t="-1043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934200" cy="12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6" y="3657600"/>
            <a:ext cx="6491288" cy="21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Human Wisdom?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Human-intrinsic Tasks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686" y="1904901"/>
            <a:ext cx="4490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“Tony, I heard you are a very talented </a:t>
            </a:r>
            <a:r>
              <a:rPr lang="en-US" sz="2800" b="1" dirty="0" smtClean="0">
                <a:solidFill>
                  <a:srgbClr val="00B050"/>
                </a:solidFill>
              </a:rPr>
              <a:t>CS</a:t>
            </a:r>
            <a:r>
              <a:rPr lang="en-US" sz="2800" dirty="0" smtClean="0"/>
              <a:t> expert”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“Yes…?”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“You must be good at sorting “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“I suppose so…?”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“Great, help me to order my photos </a:t>
            </a:r>
            <a:r>
              <a:rPr lang="en-US" sz="2800" b="1" dirty="0" smtClean="0">
                <a:solidFill>
                  <a:srgbClr val="00B050"/>
                </a:solidFill>
              </a:rPr>
              <a:t>by age”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“Ok… (lucky there are only 12)”</a:t>
            </a:r>
            <a:endParaRPr lang="en-US" sz="28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05399" y="1884445"/>
            <a:ext cx="2109123" cy="3798590"/>
            <a:chOff x="5105399" y="1884445"/>
            <a:chExt cx="2109123" cy="3798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195" y="1884445"/>
              <a:ext cx="875951" cy="654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571" y="5025786"/>
              <a:ext cx="875951" cy="6572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399" y="3957841"/>
              <a:ext cx="877095" cy="65724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105400" y="2889895"/>
            <a:ext cx="3405668" cy="1725195"/>
            <a:chOff x="5105400" y="2889895"/>
            <a:chExt cx="3405668" cy="17251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891040"/>
              <a:ext cx="877095" cy="6572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572" y="3956696"/>
              <a:ext cx="877096" cy="6583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972" y="2889895"/>
              <a:ext cx="877096" cy="65839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338572" y="1881008"/>
            <a:ext cx="2172496" cy="3802027"/>
            <a:chOff x="6338572" y="1881008"/>
            <a:chExt cx="2172496" cy="38020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572" y="2891041"/>
              <a:ext cx="877095" cy="6572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972" y="1881008"/>
              <a:ext cx="877096" cy="6583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972" y="5024641"/>
              <a:ext cx="877096" cy="65839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105400" y="1881008"/>
            <a:ext cx="3405668" cy="4140581"/>
            <a:chOff x="5105400" y="1881008"/>
            <a:chExt cx="3405668" cy="4140581"/>
          </a:xfrm>
        </p:grpSpPr>
        <p:grpSp>
          <p:nvGrpSpPr>
            <p:cNvPr id="24" name="Group 23"/>
            <p:cNvGrpSpPr/>
            <p:nvPr/>
          </p:nvGrpSpPr>
          <p:grpSpPr>
            <a:xfrm>
              <a:off x="5105400" y="1881008"/>
              <a:ext cx="3405668" cy="3802027"/>
              <a:chOff x="5105400" y="1881008"/>
              <a:chExt cx="3405668" cy="380202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3972" y="3957841"/>
                <a:ext cx="877096" cy="65839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5400" y="5024641"/>
                <a:ext cx="877096" cy="65839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8572" y="1881008"/>
                <a:ext cx="877096" cy="658394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428280" y="5683035"/>
              <a:ext cx="3082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Cambria" pitchFamily="18" charset="0"/>
                </a:rPr>
                <a:t>Noah Kalina’s Daily Collection</a:t>
              </a:r>
              <a:endParaRPr lang="en-US" sz="1600" i="1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9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</a:t>
            </a:r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Early Termination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Chernoff Bound as pruning Condition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MergeRank</a:t>
            </a:r>
            <a:r>
              <a:rPr lang="en-US" dirty="0" smtClean="0"/>
              <a:t> to generate combination in sequence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254922" cy="211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</a:t>
            </a:r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799"/>
            <a:ext cx="5638800" cy="43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609599"/>
          </a:xfrm>
        </p:spPr>
        <p:txBody>
          <a:bodyPr>
            <a:normAutofit/>
          </a:bodyPr>
          <a:lstStyle/>
          <a:p>
            <a:r>
              <a:rPr lang="en-US" dirty="0" smtClean="0"/>
              <a:t>Overall Algorithm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 smtClean="0"/>
              <a:t>Building WiseMarket</a:t>
            </a:r>
          </a:p>
          <a:p>
            <a:r>
              <a:rPr lang="en-US" b="1" dirty="0">
                <a:solidFill>
                  <a:srgbClr val="00B0F0"/>
                </a:solidFill>
              </a:rPr>
              <a:t>Empirical Studies</a:t>
            </a:r>
          </a:p>
        </p:txBody>
      </p:sp>
    </p:spTree>
    <p:extLst>
      <p:ext uri="{BB962C8B-B14F-4D97-AF65-F5344CB8AC3E}">
        <p14:creationId xmlns:p14="http://schemas.microsoft.com/office/powerpoint/2010/main" val="24775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Empirical </a:t>
            </a:r>
            <a:r>
              <a:rPr lang="en-US" b="1" dirty="0" smtClean="0">
                <a:solidFill>
                  <a:srgbClr val="00B0F0"/>
                </a:solidFill>
              </a:rPr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Synthetic</a:t>
            </a:r>
          </a:p>
          <a:p>
            <a:pPr lvl="2"/>
            <a:r>
              <a:rPr lang="en-US" dirty="0" smtClean="0"/>
              <a:t>Normal Distribution</a:t>
            </a:r>
          </a:p>
          <a:p>
            <a:pPr lvl="2"/>
            <a:r>
              <a:rPr lang="en-US" dirty="0" err="1" smtClean="0"/>
              <a:t>Zipf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Real Data – Infer from Weibo data</a:t>
            </a:r>
          </a:p>
          <a:p>
            <a:pPr lvl="2"/>
            <a:r>
              <a:rPr lang="en-US" dirty="0" smtClean="0"/>
              <a:t>PageRank-based Inferring</a:t>
            </a:r>
          </a:p>
          <a:p>
            <a:pPr lvl="2"/>
            <a:r>
              <a:rPr lang="en-US" dirty="0" smtClean="0"/>
              <a:t>Sentimental Analysis Benchmark Inferring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2 Intel(R) Core(TM) 2.13GHz</a:t>
            </a:r>
          </a:p>
          <a:p>
            <a:pPr lvl="1"/>
            <a:r>
              <a:rPr lang="en-US" dirty="0" smtClean="0"/>
              <a:t>2G Memory</a:t>
            </a:r>
          </a:p>
          <a:p>
            <a:pPr lvl="1"/>
            <a:r>
              <a:rPr lang="en-US" dirty="0" smtClean="0"/>
              <a:t>Microsoft 64-bit Win 7</a:t>
            </a:r>
          </a:p>
        </p:txBody>
      </p:sp>
    </p:spTree>
    <p:extLst>
      <p:ext uri="{BB962C8B-B14F-4D97-AF65-F5344CB8AC3E}">
        <p14:creationId xmlns:p14="http://schemas.microsoft.com/office/powerpoint/2010/main" val="3836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Empirical </a:t>
            </a:r>
            <a:r>
              <a:rPr lang="en-US" b="1" dirty="0" smtClean="0">
                <a:solidFill>
                  <a:srgbClr val="00B0F0"/>
                </a:solidFill>
              </a:rPr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Traits of MC and Cost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105400" cy="20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5105400" cy="210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Empirical </a:t>
            </a:r>
            <a:r>
              <a:rPr lang="en-US" b="1" dirty="0" smtClean="0">
                <a:solidFill>
                  <a:srgbClr val="00B0F0"/>
                </a:solidFill>
              </a:rPr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Algorithms for calculating MC and Cost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" y="2209800"/>
            <a:ext cx="8229600" cy="308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Empirical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the Approximation algorithm for Cost</a:t>
            </a:r>
          </a:p>
          <a:p>
            <a:pPr lvl="1"/>
            <a:r>
              <a:rPr lang="en-US" dirty="0" smtClean="0"/>
              <a:t>Lower bound of the Cost have condition: the Confidence must satisfy the threshold(Theorem 2)</a:t>
            </a:r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endParaRPr lang="en-US" sz="1200" dirty="0" smtClean="0"/>
          </a:p>
          <a:p>
            <a:endParaRPr lang="en-US" dirty="0" smtClean="0"/>
          </a:p>
          <a:p>
            <a:r>
              <a:rPr lang="en-US" dirty="0" smtClean="0"/>
              <a:t>EMP Algorithm</a:t>
            </a:r>
          </a:p>
          <a:p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65697"/>
            <a:ext cx="435630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4356304" cy="173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7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76800"/>
            <a:ext cx="2667000" cy="990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912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Q &amp; A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3200400" cy="22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Human Wisdom?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Human-intrinsic Tasks</a:t>
            </a:r>
          </a:p>
          <a:p>
            <a:pPr lvl="1"/>
            <a:r>
              <a:rPr lang="en-US" dirty="0" smtClean="0"/>
              <a:t>The tasks entail human instincts or natural knowledge,</a:t>
            </a:r>
          </a:p>
          <a:p>
            <a:pPr lvl="1"/>
            <a:r>
              <a:rPr lang="en-US" dirty="0" smtClean="0"/>
              <a:t>The features are hard to be defined for computer programs by far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49256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“Tony, could you cluster these photos according to their </a:t>
            </a:r>
            <a:r>
              <a:rPr lang="en-US" sz="2800" b="1" dirty="0">
                <a:solidFill>
                  <a:srgbClr val="00B050"/>
                </a:solidFill>
              </a:rPr>
              <a:t>expressed feelings</a:t>
            </a:r>
            <a:r>
              <a:rPr lang="en-US" sz="2800" dirty="0" smtClean="0"/>
              <a:t>?”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29200" y="2645391"/>
            <a:ext cx="3587262" cy="3558168"/>
            <a:chOff x="4648201" y="2667000"/>
            <a:chExt cx="3587262" cy="3558168"/>
          </a:xfrm>
        </p:grpSpPr>
        <p:pic>
          <p:nvPicPr>
            <p:cNvPr id="3074" name="Picture 2" descr="http://ifpblogs3g2.files.wordpress.com/2012/03/micro_expressions_tim_roth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2667000"/>
              <a:ext cx="3587262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10200" y="5886614"/>
              <a:ext cx="2343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Cambria" pitchFamily="18" charset="0"/>
                </a:rPr>
                <a:t>Stills from “Lie to me”</a:t>
              </a:r>
              <a:endParaRPr lang="en-US" sz="1600" i="1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5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Human Wisdom?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Breaking Closed-world Assumption</a:t>
            </a:r>
          </a:p>
          <a:p>
            <a:pPr lvl="1"/>
            <a:r>
              <a:rPr lang="en-US" dirty="0" smtClean="0"/>
              <a:t>Human introduces new knowledge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“Tony, could you ask the database which buildings have </a:t>
            </a:r>
            <a:r>
              <a:rPr lang="en-US" sz="2800" b="1" dirty="0">
                <a:solidFill>
                  <a:srgbClr val="00B050"/>
                </a:solidFill>
              </a:rPr>
              <a:t>a red LED </a:t>
            </a:r>
            <a:r>
              <a:rPr lang="en-US" sz="2800" dirty="0" smtClean="0"/>
              <a:t>at Victoria Harbor?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“Well, I’d better ask the Giant Rubber Duck instead of any database</a:t>
            </a:r>
            <a:r>
              <a:rPr lang="en-US" sz="2800" dirty="0"/>
              <a:t>”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4402926"/>
            <a:ext cx="2819399" cy="1876182"/>
          </a:xfrm>
          <a:prstGeom prst="rect">
            <a:avLst/>
          </a:prstGeom>
        </p:spPr>
      </p:pic>
      <p:pic>
        <p:nvPicPr>
          <p:cNvPr id="2052" name="Picture 4" descr="http://i466.photobucket.com/albums/rr22/he02552402/DSC0690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09861"/>
            <a:ext cx="4572000" cy="25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Human Wisdom?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Latent Factors</a:t>
            </a:r>
          </a:p>
          <a:p>
            <a:pPr lvl="1"/>
            <a:r>
              <a:rPr lang="en-US" dirty="0" smtClean="0"/>
              <a:t>Human make synthesized decision based on many factors</a:t>
            </a:r>
          </a:p>
          <a:p>
            <a:pPr lvl="1"/>
            <a:r>
              <a:rPr lang="en-US" dirty="0" smtClean="0"/>
              <a:t>Some of them might be latent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56" y="3048001"/>
            <a:ext cx="244586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243628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889367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“See the wrinkles?”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“Also the eyes, grow dimmer”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“That’s because of age, indeed.”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70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Human Wisdom?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Expenditures(</a:t>
            </a:r>
            <a:r>
              <a:rPr lang="en-US" dirty="0" err="1"/>
              <a:t>v.s</a:t>
            </a:r>
            <a:r>
              <a:rPr lang="en-US" dirty="0"/>
              <a:t>. Experts)</a:t>
            </a:r>
          </a:p>
          <a:p>
            <a:pPr lvl="1"/>
            <a:r>
              <a:rPr lang="en-US" dirty="0"/>
              <a:t>Crowds are much </a:t>
            </a:r>
            <a:r>
              <a:rPr lang="en-US" sz="2800" b="1" dirty="0">
                <a:solidFill>
                  <a:srgbClr val="00B050"/>
                </a:solidFill>
              </a:rPr>
              <a:t>cheaper</a:t>
            </a:r>
            <a:r>
              <a:rPr lang="en-US" dirty="0"/>
              <a:t> than </a:t>
            </a:r>
            <a:r>
              <a:rPr lang="en-US" dirty="0" smtClean="0"/>
              <a:t>Experts (on trivial human tasks)</a:t>
            </a:r>
          </a:p>
          <a:p>
            <a:pPr lvl="1"/>
            <a:r>
              <a:rPr lang="en-US" dirty="0" smtClean="0"/>
              <a:t>Online crowds are always </a:t>
            </a:r>
            <a:r>
              <a:rPr lang="en-US" sz="2800" b="1" dirty="0">
                <a:solidFill>
                  <a:srgbClr val="00B050"/>
                </a:solidFill>
              </a:rPr>
              <a:t>available</a:t>
            </a:r>
            <a:r>
              <a:rPr lang="en-US" dirty="0" smtClean="0"/>
              <a:t> and ready for tasks </a:t>
            </a:r>
          </a:p>
          <a:p>
            <a:pPr lvl="1"/>
            <a:endParaRPr lang="en-US" dirty="0" smtClean="0"/>
          </a:p>
          <a:p>
            <a:r>
              <a:rPr lang="en-US" dirty="0"/>
              <a:t>Globalization &amp; International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“participant </a:t>
            </a:r>
            <a:r>
              <a:rPr lang="en-US" dirty="0"/>
              <a:t>pools are skewed towards poor users in </a:t>
            </a:r>
            <a:r>
              <a:rPr lang="en-US" sz="2800" b="1" dirty="0">
                <a:solidFill>
                  <a:srgbClr val="00B050"/>
                </a:solidFill>
              </a:rPr>
              <a:t>developing countries </a:t>
            </a:r>
            <a:r>
              <a:rPr lang="en-US" dirty="0" smtClean="0"/>
              <a:t>(Wiki)”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021156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Wisdom is within the human.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We need to dig it out, and </a:t>
            </a:r>
            <a:r>
              <a:rPr lang="en-US" sz="2800" b="1" i="1" dirty="0" smtClean="0"/>
              <a:t>manage</a:t>
            </a:r>
            <a:r>
              <a:rPr lang="en-US" sz="2800" dirty="0" smtClean="0"/>
              <a:t> them. 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Well, it is </a:t>
            </a:r>
            <a:r>
              <a:rPr lang="en-US" sz="2800" b="1" dirty="0">
                <a:solidFill>
                  <a:srgbClr val="00B050"/>
                </a:solidFill>
              </a:rPr>
              <a:t>difficult</a:t>
            </a:r>
            <a:r>
              <a:rPr lang="en-US" sz="2800" dirty="0" smtClean="0"/>
              <a:t>, because the humans are …</a:t>
            </a:r>
            <a:endParaRPr lang="en-US" sz="2800" dirty="0"/>
          </a:p>
        </p:txBody>
      </p:sp>
      <p:pic>
        <p:nvPicPr>
          <p:cNvPr id="4100" name="Picture 4" descr="http://ecx.images-amazon.com/images/I/41rCxCa3-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017399" cy="304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2923</TotalTime>
  <Words>2422</Words>
  <Application>Microsoft Office PowerPoint</Application>
  <PresentationFormat>On-screen Show (4:3)</PresentationFormat>
  <Paragraphs>470</Paragraphs>
  <Slides>47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Origin</vt:lpstr>
      <vt:lpstr>WiseMarket</vt:lpstr>
      <vt:lpstr>PowerPoint Presentation</vt:lpstr>
      <vt:lpstr>PowerPoint Presentation</vt:lpstr>
      <vt:lpstr>Why Human Wisdom?</vt:lpstr>
      <vt:lpstr>Why Human Wisdom?</vt:lpstr>
      <vt:lpstr>Why Human Wisdom?</vt:lpstr>
      <vt:lpstr>Why Human Wisdom?</vt:lpstr>
      <vt:lpstr>Why Human Wisdom?</vt:lpstr>
      <vt:lpstr>However</vt:lpstr>
      <vt:lpstr>Humans</vt:lpstr>
      <vt:lpstr>And…</vt:lpstr>
      <vt:lpstr>Challenges</vt:lpstr>
      <vt:lpstr>Market</vt:lpstr>
      <vt:lpstr>WiseMarket</vt:lpstr>
      <vt:lpstr>Why WiseMarket?</vt:lpstr>
      <vt:lpstr>How Does it Run?</vt:lpstr>
      <vt:lpstr>Outline</vt:lpstr>
      <vt:lpstr>Running Example</vt:lpstr>
      <vt:lpstr>Running Example</vt:lpstr>
      <vt:lpstr>Running Example</vt:lpstr>
      <vt:lpstr>Running Example</vt:lpstr>
      <vt:lpstr>Running Example</vt:lpstr>
      <vt:lpstr>Running Example</vt:lpstr>
      <vt:lpstr>Running Example</vt:lpstr>
      <vt:lpstr>Outline</vt:lpstr>
      <vt:lpstr>Problem Definition</vt:lpstr>
      <vt:lpstr>Problem Definition</vt:lpstr>
      <vt:lpstr>Problem Definition</vt:lpstr>
      <vt:lpstr>Problem Definition</vt:lpstr>
      <vt:lpstr>Problem Definition</vt:lpstr>
      <vt:lpstr>Outline</vt:lpstr>
      <vt:lpstr>Market Confidence</vt:lpstr>
      <vt:lpstr>Market Confidence</vt:lpstr>
      <vt:lpstr>Market Confidence</vt:lpstr>
      <vt:lpstr>Market Confidence</vt:lpstr>
      <vt:lpstr>Market Confidence</vt:lpstr>
      <vt:lpstr>Market Cost</vt:lpstr>
      <vt:lpstr>Market Cost</vt:lpstr>
      <vt:lpstr>Market Cost</vt:lpstr>
      <vt:lpstr>Market Building</vt:lpstr>
      <vt:lpstr>Market Building</vt:lpstr>
      <vt:lpstr>Outline</vt:lpstr>
      <vt:lpstr>Empirical Studies</vt:lpstr>
      <vt:lpstr>Empirical Studies</vt:lpstr>
      <vt:lpstr>Empirical Studies</vt:lpstr>
      <vt:lpstr>Empirical Studies</vt:lpstr>
      <vt:lpstr>Thank You</vt:lpstr>
    </vt:vector>
  </TitlesOfParts>
  <Company>HKUST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WiseMarket</dc:title>
  <dc:creator>caochen</dc:creator>
  <cp:lastModifiedBy>caochen</cp:lastModifiedBy>
  <cp:revision>58</cp:revision>
  <dcterms:created xsi:type="dcterms:W3CDTF">2013-03-30T08:40:30Z</dcterms:created>
  <dcterms:modified xsi:type="dcterms:W3CDTF">2013-08-08T21:03:01Z</dcterms:modified>
</cp:coreProperties>
</file>